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44" r:id="rId2"/>
    <p:sldId id="338" r:id="rId3"/>
    <p:sldId id="354" r:id="rId4"/>
    <p:sldId id="362" r:id="rId5"/>
    <p:sldId id="366" r:id="rId6"/>
    <p:sldId id="360" r:id="rId7"/>
    <p:sldId id="339" r:id="rId8"/>
    <p:sldId id="386" r:id="rId9"/>
    <p:sldId id="368" r:id="rId10"/>
    <p:sldId id="372" r:id="rId11"/>
    <p:sldId id="337" r:id="rId12"/>
    <p:sldId id="387" r:id="rId13"/>
    <p:sldId id="373" r:id="rId14"/>
    <p:sldId id="374" r:id="rId15"/>
    <p:sldId id="375" r:id="rId16"/>
    <p:sldId id="376" r:id="rId17"/>
    <p:sldId id="377" r:id="rId18"/>
    <p:sldId id="378" r:id="rId19"/>
    <p:sldId id="379" r:id="rId20"/>
    <p:sldId id="380" r:id="rId21"/>
    <p:sldId id="381" r:id="rId22"/>
    <p:sldId id="384" r:id="rId23"/>
    <p:sldId id="385" r:id="rId24"/>
    <p:sldId id="389" r:id="rId25"/>
    <p:sldId id="382" r:id="rId26"/>
    <p:sldId id="390" r:id="rId27"/>
    <p:sldId id="392" r:id="rId28"/>
    <p:sldId id="393" r:id="rId29"/>
    <p:sldId id="388" r:id="rId3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18" autoAdjust="0"/>
    <p:restoredTop sz="97354" autoAdjust="0"/>
  </p:normalViewPr>
  <p:slideViewPr>
    <p:cSldViewPr>
      <p:cViewPr>
        <p:scale>
          <a:sx n="150" d="100"/>
          <a:sy n="150" d="100"/>
        </p:scale>
        <p:origin x="-992" y="-6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9/1/16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25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datastax.com/en/cassandra/2.0/cassandra/operations/ops_repair_nodes_c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ocs.datastax.com/en/cassandra/2.1/cassandra/tools/toolsCStress_t.html" TargetMode="External"/><Relationship Id="rId3" Type="http://schemas.openxmlformats.org/officeDocument/2006/relationships/hyperlink" Target="http://docs.datastax.com/en/datastax_enterprise/4.8/datastax_enterprise/install/installTARdse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aws.amazon.com/AWSEC2/latest/UserGuide/virtualization_types.html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docs.aws.amazon.com/AWSEC2/latest/UserGuide/EBSEncryption.html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What we learned about Cassandra while building go90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>
                <a:latin typeface="Arial"/>
                <a:cs typeface="Arial"/>
              </a:rPr>
              <a:t>Chris Webster</a:t>
            </a:r>
          </a:p>
          <a:p>
            <a:r>
              <a:rPr lang="en-US" dirty="0" smtClean="0"/>
              <a:t>Thomas Ng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modeling with time series data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172200" cy="3200399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case: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Look up latest comments (timestamp descending) on a video id, paginated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Create schema based on the query you need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 use of clustering order to do the sorting for you!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Make sure your pagination code covers each clustering key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Different people could comment on a video at the same timestamp!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Or make use of automatic paging support in Java driver</a:t>
            </a:r>
          </a:p>
          <a:p>
            <a:pPr marL="742950" lvl="1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10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commen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1047750"/>
            <a:ext cx="1828800" cy="32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7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Time series data example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966112"/>
              </p:ext>
            </p:extLst>
          </p:nvPr>
        </p:nvGraphicFramePr>
        <p:xfrm>
          <a:off x="457200" y="1123950"/>
          <a:ext cx="5486400" cy="30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Video id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timestamp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 id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Comment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1470090047166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this is a comment string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user_z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Hi there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user_t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Yo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user_a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Love it!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va_tagged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1458951942903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user_b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tagged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va_tagged</a:t>
                      </a:r>
                      <a:endParaRPr kumimoji="1" 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1458951902463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user_x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go90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va_guidance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user_v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whodunit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1434226"/>
            <a:ext cx="27432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CREATE TABLE IF NOT EXISTS comments (</a:t>
            </a: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 err="1" smtClean="0"/>
              <a:t>videoid</a:t>
            </a:r>
            <a:r>
              <a:rPr lang="en-US" sz="900" dirty="0"/>
              <a:t>	</a:t>
            </a:r>
            <a:r>
              <a:rPr lang="en-US" sz="900" dirty="0" smtClean="0"/>
              <a:t>    </a:t>
            </a:r>
            <a:r>
              <a:rPr lang="en-US" sz="900" dirty="0" err="1" smtClean="0"/>
              <a:t>varchar</a:t>
            </a:r>
            <a:r>
              <a:rPr lang="en-US" sz="900" dirty="0"/>
              <a:t>,</a:t>
            </a: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 smtClean="0"/>
              <a:t>timestamp</a:t>
            </a:r>
            <a:r>
              <a:rPr lang="en-US" sz="900" dirty="0"/>
              <a:t>	</a:t>
            </a:r>
            <a:r>
              <a:rPr lang="en-US" sz="900" dirty="0" smtClean="0"/>
              <a:t>    </a:t>
            </a:r>
            <a:r>
              <a:rPr lang="en-US" sz="900" dirty="0" err="1" smtClean="0"/>
              <a:t>bigint</a:t>
            </a:r>
            <a:r>
              <a:rPr lang="en-US" sz="900" dirty="0" smtClean="0"/>
              <a:t>,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 err="1" smtClean="0"/>
              <a:t>userid</a:t>
            </a:r>
            <a:r>
              <a:rPr lang="en-US" sz="900" dirty="0" smtClean="0"/>
              <a:t>                        </a:t>
            </a:r>
            <a:r>
              <a:rPr lang="en-US" sz="900" dirty="0" err="1" smtClean="0"/>
              <a:t>varchar</a:t>
            </a:r>
            <a:r>
              <a:rPr lang="en-US" sz="900" dirty="0" smtClean="0"/>
              <a:t>,</a:t>
            </a:r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  </a:t>
            </a:r>
            <a:r>
              <a:rPr lang="en-US" sz="900" dirty="0" smtClean="0"/>
              <a:t>comment                   </a:t>
            </a:r>
            <a:r>
              <a:rPr lang="en-US" sz="900" dirty="0" err="1" smtClean="0"/>
              <a:t>varchar</a:t>
            </a:r>
            <a:r>
              <a:rPr lang="en-US" sz="900" dirty="0"/>
              <a:t>,</a:t>
            </a:r>
            <a:br>
              <a:rPr lang="en-US" sz="900" dirty="0"/>
            </a:br>
            <a:r>
              <a:rPr lang="en-US" sz="900" dirty="0"/>
              <a:t>  </a:t>
            </a:r>
          </a:p>
          <a:p>
            <a:r>
              <a:rPr lang="en-US" sz="900" dirty="0" smtClean="0"/>
              <a:t>PRIMARY </a:t>
            </a:r>
            <a:r>
              <a:rPr lang="en-US" sz="900" dirty="0"/>
              <a:t>KEY</a:t>
            </a:r>
            <a:r>
              <a:rPr lang="en-US" sz="900" dirty="0" smtClean="0"/>
              <a:t>(</a:t>
            </a:r>
            <a:r>
              <a:rPr lang="en-US" sz="900" dirty="0" err="1" smtClean="0"/>
              <a:t>videoid</a:t>
            </a:r>
            <a:r>
              <a:rPr lang="en-US" sz="900" dirty="0" smtClean="0"/>
              <a:t>, timestamp, </a:t>
            </a:r>
            <a:r>
              <a:rPr lang="en-US" sz="900" dirty="0" err="1" smtClean="0"/>
              <a:t>userid</a:t>
            </a:r>
            <a:r>
              <a:rPr lang="en-US" sz="900" dirty="0" smtClean="0"/>
              <a:t>))</a:t>
            </a:r>
          </a:p>
          <a:p>
            <a:r>
              <a:rPr lang="en-US" sz="900" dirty="0"/>
              <a:t/>
            </a:r>
            <a:br>
              <a:rPr lang="en-US" sz="900" dirty="0"/>
            </a:br>
            <a:r>
              <a:rPr lang="en-US" sz="900" dirty="0"/>
              <a:t>WITH CLUSTERING ORDER BY </a:t>
            </a:r>
            <a:r>
              <a:rPr lang="en-US" sz="900" dirty="0" smtClean="0"/>
              <a:t>(timestamp </a:t>
            </a:r>
            <a:r>
              <a:rPr lang="en-US" sz="900" dirty="0"/>
              <a:t>DESC, </a:t>
            </a:r>
            <a:r>
              <a:rPr lang="en-US" sz="900" dirty="0" err="1" smtClean="0"/>
              <a:t>userid</a:t>
            </a:r>
            <a:r>
              <a:rPr lang="en-US" sz="900" dirty="0" smtClean="0"/>
              <a:t> </a:t>
            </a:r>
            <a:r>
              <a:rPr lang="en-US" sz="900" dirty="0"/>
              <a:t>DESC);</a:t>
            </a:r>
          </a:p>
        </p:txBody>
      </p:sp>
    </p:spTree>
    <p:extLst>
      <p:ext uri="{BB962C8B-B14F-4D97-AF65-F5344CB8AC3E}">
        <p14:creationId xmlns:p14="http://schemas.microsoft.com/office/powerpoint/2010/main" val="1943660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Pagination example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098498"/>
              </p:ext>
            </p:extLst>
          </p:nvPr>
        </p:nvGraphicFramePr>
        <p:xfrm>
          <a:off x="457200" y="1123950"/>
          <a:ext cx="5486400" cy="30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</a:tblGrid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Video id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timestamp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 id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Comment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1470090047166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en-U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this is a comment string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user_z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Hi there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user_t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Yo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user_a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Love it!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va_therunner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cs-CZ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1458951942903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user_b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tagged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err="1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va_tagged</a:t>
                      </a:r>
                      <a:endParaRPr kumimoji="1" lang="en-US" sz="900" b="0" i="0" u="none" strike="noStrike" kern="1200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1458951902463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user_x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go90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va_guidance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s-IS" sz="900" b="0" kern="1200" dirty="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+mn-cs"/>
                        </a:rPr>
                        <a:t>1470090031702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user_v</a:t>
                      </a:r>
                      <a:endParaRPr kumimoji="1" lang="en-US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+mj-lt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+mj-lt"/>
                          <a:ea typeface="ＭＳ Ｐゴシック" charset="0"/>
                          <a:cs typeface="Arial"/>
                        </a:rPr>
                        <a:t>whodunit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6000" y="1123950"/>
            <a:ext cx="2743200" cy="355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// start pagination thru comments table </a:t>
            </a:r>
          </a:p>
          <a:p>
            <a:endParaRPr lang="en-US" sz="900" dirty="0" smtClean="0"/>
          </a:p>
          <a:p>
            <a:r>
              <a:rPr lang="en-US" sz="900" dirty="0"/>
              <a:t>s</a:t>
            </a:r>
            <a:r>
              <a:rPr lang="en-US" sz="900" dirty="0" smtClean="0"/>
              <a:t>elect </a:t>
            </a:r>
            <a:r>
              <a:rPr lang="en-US" sz="900" dirty="0" err="1" smtClean="0"/>
              <a:t>ts</a:t>
            </a:r>
            <a:r>
              <a:rPr lang="en-US" sz="900" dirty="0" smtClean="0"/>
              <a:t>, </a:t>
            </a:r>
            <a:r>
              <a:rPr lang="en-US" sz="900" dirty="0" err="1" smtClean="0"/>
              <a:t>uid</a:t>
            </a:r>
            <a:r>
              <a:rPr lang="en-US" sz="900" dirty="0" smtClean="0"/>
              <a:t>, comment </a:t>
            </a:r>
            <a:r>
              <a:rPr lang="en-US" sz="900" dirty="0"/>
              <a:t>from </a:t>
            </a:r>
            <a:r>
              <a:rPr lang="en-US" sz="900" dirty="0" smtClean="0"/>
              <a:t>comments </a:t>
            </a:r>
            <a:r>
              <a:rPr lang="en-US" sz="900" dirty="0"/>
              <a:t>where vid = '</a:t>
            </a:r>
            <a:r>
              <a:rPr lang="en-US" sz="900" dirty="0" err="1"/>
              <a:t>va_therunner</a:t>
            </a:r>
            <a:r>
              <a:rPr lang="en-US" sz="900" dirty="0"/>
              <a:t>'  </a:t>
            </a:r>
            <a:r>
              <a:rPr lang="en-US" sz="900" dirty="0" smtClean="0"/>
              <a:t>limit </a:t>
            </a:r>
            <a:r>
              <a:rPr lang="en-US" sz="900" dirty="0"/>
              <a:t>3</a:t>
            </a:r>
            <a:r>
              <a:rPr lang="en-US" sz="900" dirty="0" smtClean="0"/>
              <a:t>;</a:t>
            </a:r>
          </a:p>
          <a:p>
            <a:endParaRPr lang="en-US" sz="900" dirty="0"/>
          </a:p>
          <a:p>
            <a:r>
              <a:rPr lang="en-US" sz="900" dirty="0" smtClean="0"/>
              <a:t>&gt; Returns first 3 rows</a:t>
            </a:r>
            <a:endParaRPr lang="en-US" sz="900" dirty="0"/>
          </a:p>
          <a:p>
            <a:endParaRPr lang="en-US" sz="900" dirty="0" smtClean="0"/>
          </a:p>
          <a:p>
            <a:r>
              <a:rPr lang="en-US" sz="900" dirty="0" smtClean="0"/>
              <a:t>// incorrect second call</a:t>
            </a:r>
          </a:p>
          <a:p>
            <a:endParaRPr lang="en-US" sz="900" dirty="0"/>
          </a:p>
          <a:p>
            <a:r>
              <a:rPr lang="en-US" sz="900" dirty="0" smtClean="0"/>
              <a:t>select </a:t>
            </a:r>
            <a:r>
              <a:rPr lang="en-US" sz="900" dirty="0" err="1"/>
              <a:t>ts</a:t>
            </a:r>
            <a:r>
              <a:rPr lang="en-US" sz="900" dirty="0"/>
              <a:t>, </a:t>
            </a:r>
            <a:r>
              <a:rPr lang="en-US" sz="900" dirty="0" err="1"/>
              <a:t>uid</a:t>
            </a:r>
            <a:r>
              <a:rPr lang="en-US" sz="900" dirty="0"/>
              <a:t>, comment  from </a:t>
            </a:r>
            <a:r>
              <a:rPr lang="en-US" sz="900" dirty="0" smtClean="0"/>
              <a:t>comments </a:t>
            </a:r>
            <a:r>
              <a:rPr lang="en-US" sz="900" dirty="0"/>
              <a:t>where </a:t>
            </a:r>
            <a:r>
              <a:rPr lang="en-US" sz="900" dirty="0" smtClean="0"/>
              <a:t>timestamp </a:t>
            </a:r>
            <a:r>
              <a:rPr lang="en-US" sz="900" dirty="0"/>
              <a:t>&lt; 1470090031702 AND </a:t>
            </a:r>
            <a:r>
              <a:rPr lang="en-US" sz="900" dirty="0" smtClean="0"/>
              <a:t>vid </a:t>
            </a:r>
            <a:r>
              <a:rPr lang="en-US" sz="900" dirty="0"/>
              <a:t>= '</a:t>
            </a:r>
            <a:r>
              <a:rPr lang="en-US" sz="900" dirty="0" err="1" smtClean="0"/>
              <a:t>va_therunner</a:t>
            </a:r>
            <a:r>
              <a:rPr lang="en-US" sz="900" dirty="0" smtClean="0"/>
              <a:t>' </a:t>
            </a:r>
            <a:r>
              <a:rPr lang="en-US" sz="900" dirty="0"/>
              <a:t>limit </a:t>
            </a:r>
            <a:r>
              <a:rPr lang="en-US" sz="900" dirty="0" smtClean="0"/>
              <a:t>3;</a:t>
            </a:r>
          </a:p>
          <a:p>
            <a:endParaRPr lang="en-US" sz="900" dirty="0"/>
          </a:p>
          <a:p>
            <a:r>
              <a:rPr lang="en-US" sz="900" dirty="0" smtClean="0"/>
              <a:t>&gt; Returns “tagged” comment   // “Love it!” comment will be skipped</a:t>
            </a:r>
          </a:p>
          <a:p>
            <a:endParaRPr lang="en-US" sz="900" dirty="0" smtClean="0"/>
          </a:p>
          <a:p>
            <a:r>
              <a:rPr lang="en-US" sz="900" dirty="0" smtClean="0"/>
              <a:t>// need to paginate clustering column “user id” too</a:t>
            </a:r>
          </a:p>
          <a:p>
            <a:endParaRPr lang="en-US" sz="900" dirty="0"/>
          </a:p>
          <a:p>
            <a:r>
              <a:rPr lang="en-US" sz="900" dirty="0" smtClean="0"/>
              <a:t>select </a:t>
            </a:r>
            <a:r>
              <a:rPr lang="en-US" sz="900" dirty="0" err="1"/>
              <a:t>ts</a:t>
            </a:r>
            <a:r>
              <a:rPr lang="en-US" sz="900" dirty="0"/>
              <a:t>, </a:t>
            </a:r>
            <a:r>
              <a:rPr lang="en-US" sz="900" dirty="0" err="1"/>
              <a:t>uid</a:t>
            </a:r>
            <a:r>
              <a:rPr lang="en-US" sz="900" dirty="0"/>
              <a:t>, </a:t>
            </a:r>
            <a:r>
              <a:rPr lang="en-US" sz="900" dirty="0" smtClean="0"/>
              <a:t>comment </a:t>
            </a:r>
            <a:r>
              <a:rPr lang="en-US" sz="900" dirty="0"/>
              <a:t>from </a:t>
            </a:r>
            <a:r>
              <a:rPr lang="en-US" sz="900" dirty="0" smtClean="0"/>
              <a:t>comments </a:t>
            </a:r>
            <a:r>
              <a:rPr lang="en-US" sz="900" dirty="0"/>
              <a:t>where </a:t>
            </a:r>
            <a:r>
              <a:rPr lang="en-US" sz="900" dirty="0" smtClean="0"/>
              <a:t>timestamp </a:t>
            </a:r>
            <a:r>
              <a:rPr lang="en-US" sz="900" dirty="0"/>
              <a:t>= 1470090031702 AND v</a:t>
            </a:r>
            <a:r>
              <a:rPr lang="en-US" sz="900" dirty="0" smtClean="0"/>
              <a:t>id </a:t>
            </a:r>
            <a:r>
              <a:rPr lang="en-US" sz="900" dirty="0"/>
              <a:t>= '</a:t>
            </a:r>
            <a:r>
              <a:rPr lang="en-US" sz="900" dirty="0" err="1" smtClean="0"/>
              <a:t>va_therunner</a:t>
            </a:r>
            <a:r>
              <a:rPr lang="en-US" sz="900" dirty="0" smtClean="0"/>
              <a:t>' </a:t>
            </a:r>
            <a:r>
              <a:rPr lang="en-US" sz="900" dirty="0"/>
              <a:t>AND </a:t>
            </a:r>
            <a:r>
              <a:rPr lang="en-US" sz="900" dirty="0" err="1"/>
              <a:t>u</a:t>
            </a:r>
            <a:r>
              <a:rPr lang="en-US" sz="900" dirty="0" err="1" smtClean="0"/>
              <a:t>id</a:t>
            </a:r>
            <a:r>
              <a:rPr lang="en-US" sz="900" dirty="0" smtClean="0"/>
              <a:t> </a:t>
            </a:r>
            <a:r>
              <a:rPr lang="en-US" sz="900" dirty="0"/>
              <a:t>&lt; '</a:t>
            </a:r>
            <a:r>
              <a:rPr lang="en-US" sz="900" dirty="0" err="1"/>
              <a:t>user_t</a:t>
            </a:r>
            <a:r>
              <a:rPr lang="en-US" sz="900" dirty="0"/>
              <a:t>' limit </a:t>
            </a:r>
            <a:r>
              <a:rPr lang="en-US" sz="900" dirty="0" smtClean="0"/>
              <a:t>3;</a:t>
            </a:r>
          </a:p>
          <a:p>
            <a:endParaRPr lang="en-US" sz="900" dirty="0"/>
          </a:p>
          <a:p>
            <a:r>
              <a:rPr lang="en-US" sz="900" dirty="0" smtClean="0"/>
              <a:t>&gt; Returns “Love it!”</a:t>
            </a:r>
          </a:p>
          <a:p>
            <a:endParaRPr lang="en-US" sz="900" dirty="0"/>
          </a:p>
          <a:p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64656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85750"/>
            <a:ext cx="8229600" cy="857250"/>
          </a:xfrm>
        </p:spPr>
        <p:txBody>
          <a:bodyPr/>
          <a:lstStyle/>
          <a:p>
            <a:r>
              <a:rPr lang="en-US" dirty="0" smtClean="0"/>
              <a:t>Counters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00800" cy="3200399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Use case: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Display total </a:t>
            </a:r>
            <a:r>
              <a:rPr lang="en-US" dirty="0" smtClean="0">
                <a:latin typeface="Arial"/>
                <a:cs typeface="Arial"/>
              </a:rPr>
              <a:t>number of comments for each video asset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Avoid select count (*)!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Built in support for synchronized concurrent access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Use a separate table for all counters (separate from original metadata)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Cannot add counter column to non-counter column family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Sometimes counter value can get out of sync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http://</a:t>
            </a:r>
            <a:r>
              <a:rPr lang="en-US" dirty="0" err="1"/>
              <a:t>www.datastax.com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/blog/whats-new-in-cassandra-2-1-a-better-implementation-of-counters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background job at night to count the table and adjust counter values if needed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Counters cannot be deleted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Once deleted – you will not be able to use the same counter for sometime (undefined state)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Workaround – read value and add negative value (not concurrent safe)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13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va_rp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012190"/>
            <a:ext cx="2057400" cy="33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81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use of TTL and DTCS </a:t>
            </a:r>
            <a:r>
              <a:rPr lang="en-US" dirty="0"/>
              <a:t>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52799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Use case: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Storing resume points for every user, and every video they watched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Lookup what is recently watched by a user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Problem: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This can grow fast and might not be scalable!  (why store the resume point for a person that only watches one video and leave ?)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Solution: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For resume points and watch history, insert with TTL of 30 days.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Combine it with </a:t>
            </a:r>
            <a:r>
              <a:rPr lang="en-US" dirty="0" err="1" smtClean="0"/>
              <a:t>DateTieredCompactionStragtegy</a:t>
            </a:r>
            <a:r>
              <a:rPr lang="en-US" dirty="0" smtClean="0"/>
              <a:t> (DTCS)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Best fit: time series fact data, delete by TTL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Help </a:t>
            </a:r>
            <a:r>
              <a:rPr lang="en-US" dirty="0" err="1" smtClean="0"/>
              <a:t>cassandra</a:t>
            </a:r>
            <a:r>
              <a:rPr lang="en-US" dirty="0" smtClean="0"/>
              <a:t> to drop expired data (</a:t>
            </a:r>
            <a:r>
              <a:rPr lang="en-US" dirty="0" err="1" smtClean="0"/>
              <a:t>sstables</a:t>
            </a:r>
            <a:r>
              <a:rPr lang="en-US" dirty="0" smtClean="0"/>
              <a:t> on disk) effectively by grouping data into </a:t>
            </a:r>
            <a:r>
              <a:rPr lang="en-US" dirty="0" err="1" smtClean="0"/>
              <a:t>sstables</a:t>
            </a:r>
            <a:r>
              <a:rPr lang="en-US" dirty="0" smtClean="0"/>
              <a:t> by timestamp.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/>
              <a:t>Can drop whole </a:t>
            </a:r>
            <a:r>
              <a:rPr lang="en-US" dirty="0" err="1" smtClean="0"/>
              <a:t>sstables</a:t>
            </a:r>
            <a:r>
              <a:rPr lang="en-US" dirty="0" smtClean="0"/>
              <a:t> at once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 smtClean="0"/>
              <a:t>Less disk read means faster read time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14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787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Avoid deletes (tombstones)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770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Use case: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Activity feed with aggregation support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Problem:  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How to group similar activity into one and not show duplicates 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User follows </a:t>
            </a:r>
            <a:r>
              <a:rPr lang="en-US" dirty="0" err="1" smtClean="0"/>
              <a:t>DreamWorksTV</a:t>
            </a:r>
            <a:r>
              <a:rPr lang="en-US" dirty="0" smtClean="0"/>
              <a:t> and Sabrina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They publish a new episode for the same series (Songs that stick) at the same time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user’s feed, we want to show one combined event instead of 2 duplicate events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Feed read needs to be fast – first screen in 1.0 app!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15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f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23" y="1028700"/>
            <a:ext cx="1852877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203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solution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770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Two separate tables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Feed table: primary key on (</a:t>
            </a:r>
            <a:r>
              <a:rPr lang="en-US" dirty="0" err="1" smtClean="0"/>
              <a:t>userID</a:t>
            </a:r>
            <a:r>
              <a:rPr lang="en-US" dirty="0" smtClean="0"/>
              <a:t>, timestamp).  Always contains aggregated final view of a user’s feed.  Lookup is simple read query on the user id =&gt; fast.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Aggregation table:  primary key (</a:t>
            </a:r>
            <a:r>
              <a:rPr lang="en-US" dirty="0" err="1" smtClean="0"/>
              <a:t>userID</a:t>
            </a:r>
            <a:r>
              <a:rPr lang="en-US" dirty="0" smtClean="0"/>
              <a:t>, </a:t>
            </a:r>
            <a:r>
              <a:rPr lang="en-US" dirty="0" err="1" smtClean="0"/>
              <a:t>targetID</a:t>
            </a:r>
            <a:r>
              <a:rPr lang="en-US" dirty="0" smtClean="0"/>
              <a:t>).   For each key, we store the current activity written to feed with it’s timestamp.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Feed update is done </a:t>
            </a:r>
            <a:r>
              <a:rPr lang="en-US" dirty="0" err="1" smtClean="0"/>
              <a:t>async</a:t>
            </a:r>
            <a:r>
              <a:rPr lang="en-US" dirty="0" smtClean="0"/>
              <a:t> on a background job – which involves: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Read aggregation table to see if there is previous entry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Update aggregation table (either insert or update)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Update feed table, which can be a insert if no previous entry, or a delete to remove previous entry and then insert new aggregated entry.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Feed update is expensive, but is done asynchronously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Feed read is fast since is a simple read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It works - ship it!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16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f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723" y="1028700"/>
            <a:ext cx="1852877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0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Empty feed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770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Field reports of getting empty feed screen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 occur at random times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17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6" name="Picture 5" descr="feed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702" b="-91586"/>
          <a:stretch/>
        </p:blipFill>
        <p:spPr>
          <a:xfrm>
            <a:off x="3352800" y="4019550"/>
            <a:ext cx="1852877" cy="329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168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 timeout and tombstones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64770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Long compaction is happening and causing read timeout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Too many delete operations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Each delete will create a new tombstone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Too many tombstone will cause expensive compaction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It will also significantly slow down read operations because too many tombstones needs to be scanned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419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avoid tombstones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Adjust </a:t>
            </a:r>
            <a:r>
              <a:rPr lang="en-US" dirty="0" err="1" smtClean="0">
                <a:latin typeface="Arial"/>
                <a:cs typeface="Arial"/>
              </a:rPr>
              <a:t>gc_grace_seconds</a:t>
            </a:r>
            <a:r>
              <a:rPr lang="en-US" dirty="0" smtClean="0">
                <a:latin typeface="Arial"/>
                <a:cs typeface="Arial"/>
              </a:rPr>
              <a:t> so compaction happen more frequently to reduce number of tombstones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Smaller compaction each time</a:t>
            </a:r>
            <a:endParaRPr lang="en-US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Node repair should happen more frequently too: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hlinkClick r:id="rId2"/>
              </a:rPr>
              <a:t>http://docs.datastax.com/en/cassandra/2.0/cassandra/operations/</a:t>
            </a:r>
            <a:r>
              <a:rPr lang="en-US" dirty="0" smtClean="0">
                <a:hlinkClick r:id="rId2"/>
              </a:rPr>
              <a:t>ops_repair_nodes_c.html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New data model and algorithm could help too!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Avoid excessive delete ops if possible!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Make use of TTL and DTCS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our case, we switched to a write-only algorithm: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aggregation in memory by reading more entries instead 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45 days TTL with DTCS</a:t>
            </a:r>
          </a:p>
          <a:p>
            <a:pPr marL="1657350" lvl="3" indent="-285750">
              <a:buFont typeface="Arial"/>
              <a:buChar char="•"/>
            </a:pPr>
            <a:r>
              <a:rPr lang="en-US" dirty="0"/>
              <a:t>time series fact data, delete by </a:t>
            </a:r>
            <a:r>
              <a:rPr lang="en-US" dirty="0" smtClean="0"/>
              <a:t>TTL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837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313641"/>
              </p:ext>
            </p:extLst>
          </p:nvPr>
        </p:nvGraphicFramePr>
        <p:xfrm>
          <a:off x="452971" y="971550"/>
          <a:ext cx="8238067" cy="256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What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is go90 ?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What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do we use Cassandra for ?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Lessons learned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Q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and A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Search: DSE </a:t>
            </a:r>
            <a:r>
              <a:rPr lang="en-US" dirty="0" err="1" smtClean="0"/>
              <a:t>Solr</a:t>
            </a:r>
            <a:r>
              <a:rPr lang="en-US" dirty="0" smtClean="0"/>
              <a:t> integration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72200" y="1123950"/>
            <a:ext cx="25908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Real time fuzzy user search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Zero down time to add this feature to existing production cluster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Separate small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 smtClean="0"/>
              <a:t>data center </a:t>
            </a:r>
            <a:r>
              <a:rPr lang="en-US" dirty="0" smtClean="0"/>
              <a:t>dedicated </a:t>
            </a:r>
            <a:r>
              <a:rPr lang="en-US" dirty="0" smtClean="0"/>
              <a:t>for new search queries only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Existing queries unchanged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Writes into existing cluster will be replicated into </a:t>
            </a:r>
            <a:r>
              <a:rPr lang="en-US" dirty="0" err="1" smtClean="0"/>
              <a:t>solr</a:t>
            </a:r>
            <a:r>
              <a:rPr lang="en-US" dirty="0" smtClean="0"/>
              <a:t> </a:t>
            </a:r>
            <a:r>
              <a:rPr lang="en-US" dirty="0" smtClean="0"/>
              <a:t>nodes automatically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Magnetic Disk 5"/>
          <p:cNvSpPr/>
          <p:nvPr/>
        </p:nvSpPr>
        <p:spPr>
          <a:xfrm>
            <a:off x="4114800" y="1657350"/>
            <a:ext cx="1219200" cy="10668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Magnetic Disk 6"/>
          <p:cNvSpPr/>
          <p:nvPr/>
        </p:nvSpPr>
        <p:spPr>
          <a:xfrm>
            <a:off x="4572000" y="3486150"/>
            <a:ext cx="914400" cy="685800"/>
          </a:xfrm>
          <a:prstGeom prst="flowChartMagneticDisk">
            <a:avLst/>
          </a:prstGeom>
          <a:solidFill>
            <a:srgbClr val="CA5F14"/>
          </a:solidFill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Solr</a:t>
            </a:r>
            <a:endParaRPr lang="en-US" dirty="0"/>
          </a:p>
        </p:txBody>
      </p:sp>
      <p:sp>
        <p:nvSpPr>
          <p:cNvPr id="8" name="Process 7"/>
          <p:cNvSpPr/>
          <p:nvPr/>
        </p:nvSpPr>
        <p:spPr>
          <a:xfrm>
            <a:off x="1676400" y="2266950"/>
            <a:ext cx="1143000" cy="990600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>
            <a:endCxn id="6" idx="2"/>
          </p:cNvCxnSpPr>
          <p:nvPr/>
        </p:nvCxnSpPr>
        <p:spPr>
          <a:xfrm flipV="1">
            <a:off x="2819400" y="2190750"/>
            <a:ext cx="1295400" cy="30480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2"/>
          </p:cNvCxnSpPr>
          <p:nvPr/>
        </p:nvCxnSpPr>
        <p:spPr>
          <a:xfrm>
            <a:off x="2819400" y="3105150"/>
            <a:ext cx="1752600" cy="723900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7" idx="1"/>
          </p:cNvCxnSpPr>
          <p:nvPr/>
        </p:nvCxnSpPr>
        <p:spPr>
          <a:xfrm>
            <a:off x="4724400" y="2724150"/>
            <a:ext cx="304800" cy="76200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572000" y="212621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C*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600200" y="249555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WebService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81000" y="2724150"/>
            <a:ext cx="129540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52400" y="2687419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App Request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3048000" y="340995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Search request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971800" y="1657350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DB queries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876800" y="287655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replication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222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Solr</a:t>
            </a:r>
            <a:r>
              <a:rPr lang="en-US" dirty="0"/>
              <a:t> </a:t>
            </a:r>
            <a:r>
              <a:rPr lang="en-US" dirty="0" smtClean="0"/>
              <a:t>index disappearing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While we try to set up this initially – new data written to the original cluster will be available for search, but then entries starts to disappear after a few minutes.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Turns out to be combination of two problems: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Existing bug in DSE 4.6.9 or earlier: </a:t>
            </a:r>
            <a:r>
              <a:rPr lang="en-US" dirty="0"/>
              <a:t>Top deletion may cause unwanted deletes from the index. (DSP-6654</a:t>
            </a:r>
            <a:r>
              <a:rPr lang="en-US" dirty="0" smtClean="0"/>
              <a:t>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the </a:t>
            </a:r>
            <a:r>
              <a:rPr lang="en-US" dirty="0" err="1" smtClean="0"/>
              <a:t>solr</a:t>
            </a:r>
            <a:r>
              <a:rPr lang="en-US" dirty="0" smtClean="0"/>
              <a:t> schema xml – if you are going to index the primary key field in the schema, the field cannot be tokenized.   (In our case, we do not need to index the primary key anyway – it’s an UUID and no one is going to search with that from the app)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docs.datastax.com</a:t>
            </a:r>
            <a:r>
              <a:rPr lang="en-US" dirty="0"/>
              <a:t>/en/</a:t>
            </a:r>
            <a:r>
              <a:rPr lang="en-US" dirty="0" err="1"/>
              <a:t>datastax_enterprise</a:t>
            </a:r>
            <a:r>
              <a:rPr lang="en-US" dirty="0"/>
              <a:t>/4.0/</a:t>
            </a:r>
            <a:r>
              <a:rPr lang="en-US" dirty="0" err="1"/>
              <a:t>datastax_enterprise</a:t>
            </a:r>
            <a:r>
              <a:rPr lang="en-US" dirty="0"/>
              <a:t>/</a:t>
            </a:r>
            <a:r>
              <a:rPr lang="en-US" dirty="0" err="1"/>
              <a:t>srch</a:t>
            </a:r>
            <a:r>
              <a:rPr lang="en-US" dirty="0"/>
              <a:t>/</a:t>
            </a:r>
            <a:r>
              <a:rPr lang="en-US" dirty="0" err="1"/>
              <a:t>srchConfSkema.html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We fixed </a:t>
            </a:r>
            <a:r>
              <a:rPr lang="en-US" dirty="0" err="1" smtClean="0"/>
              <a:t>solr</a:t>
            </a:r>
            <a:r>
              <a:rPr lang="en-US" dirty="0" smtClean="0"/>
              <a:t> schema and upgrade to DSE 4.8.4 – and all is well!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21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1928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DevOps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368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Upgrade DSE and Java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Upgrade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DSE 4.6 to 4.8  (Cassandra 2.0 to 2.1)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Java 7 to 8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Benchmarks with </a:t>
            </a:r>
            <a:r>
              <a:rPr lang="en-US" dirty="0" err="1" smtClean="0"/>
              <a:t>cassandra</a:t>
            </a:r>
            <a:r>
              <a:rPr lang="en-US" dirty="0"/>
              <a:t>-stress </a:t>
            </a:r>
            <a:endParaRPr lang="en-US" dirty="0" smtClean="0"/>
          </a:p>
          <a:p>
            <a:pPr marL="1200150" lvl="2" indent="-285750">
              <a:buFont typeface="Arial"/>
              <a:buChar char="•"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://docs.datastax.com/en/cassandra/2.1/cassandra/tools/</a:t>
            </a:r>
            <a:r>
              <a:rPr lang="en-US" dirty="0" smtClean="0">
                <a:hlinkClick r:id="rId2"/>
              </a:rPr>
              <a:t>toolsCStress_t.html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Findings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general, Cassandra 2.1 gives better performance in both read and write.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We discovered minor peak performance degradation when running with Java 8 and Cassandra 2.1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hlinkClick r:id="rId3"/>
              </a:rPr>
              <a:t>http://docs.datastax.com/en/datastax_enterprise/4.8/datastax_enterprise/install/</a:t>
            </a:r>
            <a:r>
              <a:rPr lang="en-US" dirty="0" smtClean="0">
                <a:hlinkClick r:id="rId3"/>
              </a:rPr>
              <a:t>installTARdse.html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23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8625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24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2" name="Picture 1" descr="cas20vs21 (1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45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2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PV or HVM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Linux Amazon Machine Images (AMI)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Paravirtual</a:t>
            </a:r>
            <a:r>
              <a:rPr lang="en-US" dirty="0" smtClean="0"/>
              <a:t> (PV)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Hardware virtual machine (HVM)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>
                <a:hlinkClick r:id="rId2"/>
              </a:rPr>
              <a:t>http://docs.aws.amazon.com/AWSEC2/latest/UserGuide/</a:t>
            </a:r>
            <a:r>
              <a:rPr lang="en-US" dirty="0" smtClean="0">
                <a:hlinkClick r:id="rId2"/>
              </a:rPr>
              <a:t>virtualization_types.html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HVM gives better performance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Align with Amazon recommendations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Cassandra-stress results: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HVM: ~105K write/s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PV: ~95K write/s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244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with EC2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Ephemeral (internal) </a:t>
            </a:r>
            <a:r>
              <a:rPr lang="en-US" dirty="0" err="1" smtClean="0"/>
              <a:t>vs</a:t>
            </a:r>
            <a:r>
              <a:rPr lang="en-US" dirty="0" smtClean="0"/>
              <a:t> Elastic block storage (EBS)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In general, ephemeral gives better performance and is recommended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Internal disks are physically attached to the instance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http://</a:t>
            </a:r>
            <a:r>
              <a:rPr lang="en-US" dirty="0" err="1"/>
              <a:t>www.datastax.com</a:t>
            </a:r>
            <a:r>
              <a:rPr lang="en-US" dirty="0"/>
              <a:t>/</a:t>
            </a:r>
            <a:r>
              <a:rPr lang="en-US" dirty="0" err="1"/>
              <a:t>dev</a:t>
            </a:r>
            <a:r>
              <a:rPr lang="en-US" dirty="0"/>
              <a:t>/blog/what-is-the-story-with-</a:t>
            </a:r>
            <a:r>
              <a:rPr lang="en-US" dirty="0" err="1"/>
              <a:t>aws</a:t>
            </a:r>
            <a:r>
              <a:rPr lang="en-US" dirty="0"/>
              <a:t>-storage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Our mixed mode (read/write) test results: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Ephemeral:  61K ops rate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EBS with encryption: 45K ops rate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But what about when encryption is required ?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EBS has built-in encryption support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>
                <a:hlinkClick r:id="rId2"/>
              </a:rPr>
              <a:t>http://docs.aws.amazon.com/AWSEC2/latest/UserGuide/</a:t>
            </a:r>
            <a:r>
              <a:rPr lang="en-US" dirty="0" smtClean="0">
                <a:hlinkClick r:id="rId2"/>
              </a:rPr>
              <a:t>EBSEncryption.html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Ephemeral - no native support from AWS, you need to deploy your own solution.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1200150" lvl="2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26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6163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Maintenance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7848600" cy="3352799"/>
          </a:xfrm>
        </p:spPr>
        <p:txBody>
          <a:bodyPr>
            <a:norm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Repairs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err="1" smtClean="0"/>
              <a:t>Cron</a:t>
            </a:r>
            <a:r>
              <a:rPr lang="en-US" dirty="0" smtClean="0"/>
              <a:t> job to schedule repair jobs weekly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Full repair on each node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Can take long for big clusters to complete full round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Looking to move to </a:t>
            </a:r>
            <a:r>
              <a:rPr lang="en-US" dirty="0" err="1" smtClean="0"/>
              <a:t>opscenter</a:t>
            </a:r>
            <a:r>
              <a:rPr lang="en-US" dirty="0" smtClean="0"/>
              <a:t> </a:t>
            </a:r>
            <a:r>
              <a:rPr lang="en-US" dirty="0" smtClean="0"/>
              <a:t>6.0.2</a:t>
            </a:r>
            <a:r>
              <a:rPr lang="en-US" dirty="0" smtClean="0"/>
              <a:t> </a:t>
            </a:r>
            <a:r>
              <a:rPr lang="en-US" dirty="0" smtClean="0"/>
              <a:t>with better management interface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Future: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Parallel node repairs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Increment repairs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Backups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Daily backup to S3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 smtClean="0"/>
              <a:t>Can only restore data since last backup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Future: commit log backup for point-in-time restore</a:t>
            </a:r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  <a:p>
            <a:pPr marL="1200150" lvl="2" indent="-285750">
              <a:buFont typeface="Arial"/>
              <a:buChar char="•"/>
            </a:pPr>
            <a:endParaRPr lang="en-US" dirty="0" smtClean="0"/>
          </a:p>
          <a:p>
            <a:pPr marL="285750" indent="-285750">
              <a:buFont typeface="Arial"/>
              <a:buChar char="•"/>
            </a:pPr>
            <a:endParaRPr lang="en-US" dirty="0"/>
          </a:p>
          <a:p>
            <a:pPr marL="742950" lvl="1" indent="-285750">
              <a:buFont typeface="Arial"/>
              <a:buChar char="•"/>
            </a:pP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endParaRPr lang="en-US" dirty="0" smtClean="0"/>
          </a:p>
          <a:p>
            <a:pPr marL="742950" lvl="1" indent="-285750">
              <a:buFont typeface="Arial"/>
              <a:buChar char="•"/>
            </a:pP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27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1362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Summary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7200" y="1200150"/>
            <a:ext cx="5266928" cy="274320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400" dirty="0" smtClean="0"/>
              <a:t>Avoid SELECT *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/>
              <a:t>Effective data modeling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/>
              <a:t>Make use of TTL and DTCS to avoid tombstones!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 smtClean="0"/>
              <a:t>Search with SOLR</a:t>
            </a:r>
          </a:p>
          <a:p>
            <a:pPr marL="171450" indent="-171450">
              <a:buFont typeface="Arial"/>
              <a:buChar char="•"/>
            </a:pPr>
            <a:r>
              <a:rPr lang="en-US" sz="1400" dirty="0"/>
              <a:t>https:/</a:t>
            </a:r>
            <a:r>
              <a:rPr lang="en-US" sz="1400" dirty="0" smtClean="0"/>
              <a:t>/go90</a:t>
            </a:r>
            <a:r>
              <a:rPr lang="en-US" sz="1400" dirty="0"/>
              <a:t>.</a:t>
            </a:r>
            <a:r>
              <a:rPr lang="en-US" sz="1400" dirty="0" smtClean="0"/>
              <a:t>com</a:t>
            </a:r>
            <a:endParaRPr lang="en-US" sz="1400" dirty="0"/>
          </a:p>
          <a:p>
            <a:pPr marL="171450" indent="-171450">
              <a:buFont typeface="Arial"/>
              <a:buChar char="•"/>
            </a:pPr>
            <a:endParaRPr lang="en-US" sz="1400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pic>
        <p:nvPicPr>
          <p:cNvPr id="5" name="Picture 4" descr="go9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1352550"/>
            <a:ext cx="2362200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4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Q and A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4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What is go90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6420820" y="1276350"/>
            <a:ext cx="2520280" cy="2518991"/>
          </a:xfrm>
        </p:spPr>
        <p:txBody>
          <a:bodyPr/>
          <a:lstStyle/>
          <a:p>
            <a:r>
              <a:rPr lang="en-US" sz="1200" dirty="0"/>
              <a:t>Mobile video entertainment platform</a:t>
            </a:r>
          </a:p>
          <a:p>
            <a:r>
              <a:rPr lang="en-US" sz="1200" dirty="0"/>
              <a:t>On demand original content</a:t>
            </a:r>
          </a:p>
          <a:p>
            <a:r>
              <a:rPr lang="en-US" sz="1200" dirty="0"/>
              <a:t>Live </a:t>
            </a:r>
            <a:r>
              <a:rPr lang="en-US" sz="1200" dirty="0" smtClean="0"/>
              <a:t>events </a:t>
            </a:r>
            <a:r>
              <a:rPr lang="en-US" sz="1200" dirty="0"/>
              <a:t>( NBA / NFL / Soccer / Reality Show / Concerts)</a:t>
            </a:r>
          </a:p>
          <a:p>
            <a:r>
              <a:rPr lang="en-US" sz="1200" dirty="0"/>
              <a:t>Interactive and Social</a:t>
            </a:r>
          </a:p>
          <a:p>
            <a:endParaRPr lang="en-US" dirty="0">
              <a:latin typeface="Arial"/>
              <a:cs typeface="Arial"/>
            </a:endParaRPr>
          </a:p>
        </p:txBody>
      </p:sp>
      <p:pic>
        <p:nvPicPr>
          <p:cNvPr id="13" name="Picture 12" descr="va_rp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1164590"/>
            <a:ext cx="2057400" cy="3388360"/>
          </a:xfrm>
          <a:prstGeom prst="rect">
            <a:avLst/>
          </a:prstGeom>
        </p:spPr>
      </p:pic>
      <p:pic>
        <p:nvPicPr>
          <p:cNvPr id="15" name="Picture 14" descr="home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1164591"/>
            <a:ext cx="2057399" cy="3388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348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What do we use Cassandra for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7200" y="1200150"/>
            <a:ext cx="5266928" cy="274320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User metadata storage and search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Schema evolution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DSE </a:t>
            </a:r>
            <a:r>
              <a:rPr lang="en-US" dirty="0" err="1" smtClean="0">
                <a:latin typeface="Arial"/>
                <a:cs typeface="Arial"/>
              </a:rPr>
              <a:t>cassandra</a:t>
            </a:r>
            <a:r>
              <a:rPr lang="en-US" dirty="0" smtClean="0"/>
              <a:t>/</a:t>
            </a:r>
            <a:r>
              <a:rPr lang="en-US" dirty="0" err="1" smtClean="0"/>
              <a:t>solr</a:t>
            </a:r>
            <a:r>
              <a:rPr lang="en-US" dirty="0" smtClean="0"/>
              <a:t> integration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Comments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Time series data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Complex pagination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Counters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Resume point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Expiration (TTL)</a:t>
            </a:r>
          </a:p>
        </p:txBody>
      </p:sp>
      <p:pic>
        <p:nvPicPr>
          <p:cNvPr id="8" name="Picture 7" descr="comment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1" y="1047750"/>
            <a:ext cx="1828800" cy="325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07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What do we use Cassandra for 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>
          <a:xfrm>
            <a:off x="457200" y="1200150"/>
            <a:ext cx="5266928" cy="2743200"/>
          </a:xfrm>
        </p:spPr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Activity / Feed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Activity aggregation</a:t>
            </a:r>
          </a:p>
          <a:p>
            <a:pPr marL="628650" lvl="1" indent="-171450">
              <a:buFont typeface="Arial"/>
              <a:buChar char="•"/>
            </a:pPr>
            <a:r>
              <a:rPr lang="en-US" dirty="0" smtClean="0"/>
              <a:t>Fan-out to followers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User accounts/rights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Service management</a:t>
            </a:r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Content discovery</a:t>
            </a:r>
          </a:p>
          <a:p>
            <a:pPr marL="171450" indent="-171450">
              <a:buFont typeface="Arial"/>
              <a:buChar char="•"/>
            </a:pPr>
            <a:endParaRPr lang="en-US" dirty="0" smtClean="0"/>
          </a:p>
        </p:txBody>
      </p:sp>
      <p:pic>
        <p:nvPicPr>
          <p:cNvPr id="10" name="Picture 9" descr="fe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1047750"/>
            <a:ext cx="1852877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19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</a:t>
            </a:r>
            <a:r>
              <a:rPr lang="en-US" dirty="0" smtClean="0">
                <a:latin typeface="Arial"/>
                <a:cs typeface="Arial"/>
              </a:rPr>
              <a:t>o90 Cassandra setup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DSE 4.8.4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Cassandra 2.1.12.1046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 driver version 2.10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Native Protocol v3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Java 8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Running on Amazon Web Services EC2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c3/4 4xlarge instances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Mission critical service on own cluster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Shared cluster for others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Ephemeral </a:t>
            </a:r>
            <a:r>
              <a:rPr lang="en-US" dirty="0" err="1" smtClean="0"/>
              <a:t>ssd</a:t>
            </a:r>
            <a:r>
              <a:rPr lang="en-US" dirty="0" smtClean="0"/>
              <a:t> and encrypted </a:t>
            </a:r>
            <a:r>
              <a:rPr lang="en-US" dirty="0" err="1" smtClean="0"/>
              <a:t>ebs</a:t>
            </a:r>
            <a:r>
              <a:rPr lang="en-US" dirty="0" smtClean="0"/>
              <a:t> </a:t>
            </a:r>
          </a:p>
          <a:p>
            <a:pPr marL="742950" lvl="1" indent="-285750">
              <a:buFont typeface="Arial"/>
              <a:buChar char="•"/>
            </a:pP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6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1873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Lessons learned</a:t>
            </a:r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92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Schema evolution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Use case:  Add new column to table schema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Existing user profile table: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Primary key: </a:t>
            </a:r>
            <a:r>
              <a:rPr lang="en-US" dirty="0" err="1" smtClean="0">
                <a:latin typeface="Arial"/>
                <a:cs typeface="Arial"/>
              </a:rPr>
              <a:t>pid</a:t>
            </a:r>
            <a:r>
              <a:rPr lang="en-US" dirty="0" smtClean="0">
                <a:latin typeface="Arial"/>
                <a:cs typeface="Arial"/>
              </a:rPr>
              <a:t> (UUID)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Columns: </a:t>
            </a:r>
            <a:r>
              <a:rPr lang="en-US" dirty="0" err="1" smtClean="0"/>
              <a:t>lastName</a:t>
            </a:r>
            <a:r>
              <a:rPr lang="en-US" dirty="0" smtClean="0"/>
              <a:t>, </a:t>
            </a:r>
            <a:r>
              <a:rPr lang="en-US" dirty="0" err="1" smtClean="0"/>
              <a:t>firstName</a:t>
            </a:r>
            <a:r>
              <a:rPr lang="en-US" dirty="0" smtClean="0"/>
              <a:t>, gender, </a:t>
            </a:r>
            <a:r>
              <a:rPr lang="en-US" dirty="0" err="1" smtClean="0"/>
              <a:t>lastModified</a:t>
            </a:r>
            <a:endParaRPr lang="en-US" dirty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Deployed and running in production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Lookup user info with prepared statement: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Query: select * from </a:t>
            </a:r>
            <a:r>
              <a:rPr lang="en-US" dirty="0" err="1" smtClean="0"/>
              <a:t>user_profile</a:t>
            </a:r>
            <a:r>
              <a:rPr lang="en-US" dirty="0" smtClean="0"/>
              <a:t> where </a:t>
            </a:r>
            <a:r>
              <a:rPr lang="en-US" dirty="0" err="1" smtClean="0"/>
              <a:t>pid</a:t>
            </a:r>
            <a:r>
              <a:rPr lang="en-US" dirty="0" smtClean="0"/>
              <a:t> = ‘some-</a:t>
            </a:r>
            <a:r>
              <a:rPr lang="en-US" dirty="0" err="1" smtClean="0"/>
              <a:t>uuid</a:t>
            </a:r>
            <a:r>
              <a:rPr lang="en-US" dirty="0" smtClean="0"/>
              <a:t>’;</a:t>
            </a:r>
            <a:endParaRPr lang="en-US" dirty="0" smtClean="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Add new column for </a:t>
            </a:r>
            <a:r>
              <a:rPr lang="en-US" dirty="0" err="1" smtClean="0"/>
              <a:t>imageUrl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Service code change to extract new column from </a:t>
            </a:r>
            <a:r>
              <a:rPr lang="en-US" dirty="0" err="1" smtClean="0">
                <a:latin typeface="Arial"/>
                <a:cs typeface="Arial"/>
              </a:rPr>
              <a:t>ResultSet</a:t>
            </a:r>
            <a:r>
              <a:rPr lang="en-US" dirty="0" smtClean="0">
                <a:latin typeface="Arial"/>
                <a:cs typeface="Arial"/>
              </a:rPr>
              <a:t> in existing query above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Apply schema change to production server</a:t>
            </a:r>
          </a:p>
          <a:p>
            <a:pPr marL="1200150" lvl="2" indent="-28575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lter table </a:t>
            </a:r>
            <a:r>
              <a:rPr lang="en-US" dirty="0" err="1" smtClean="0"/>
              <a:t>user_profile</a:t>
            </a:r>
            <a:r>
              <a:rPr lang="en-US" dirty="0" smtClean="0"/>
              <a:t> add </a:t>
            </a:r>
            <a:r>
              <a:rPr lang="en-US" dirty="0" err="1" smtClean="0"/>
              <a:t>imageurl</a:t>
            </a:r>
            <a:r>
              <a:rPr lang="en-US" dirty="0" smtClean="0"/>
              <a:t> </a:t>
            </a:r>
            <a:r>
              <a:rPr lang="en-US" dirty="0" err="1" smtClean="0"/>
              <a:t>varchar</a:t>
            </a:r>
            <a:r>
              <a:rPr lang="en-US" dirty="0" smtClean="0"/>
              <a:t>;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Deploy new service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No down time at all !?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8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3590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 SELECT </a:t>
            </a:r>
            <a:r>
              <a:rPr lang="en-US" dirty="0" smtClean="0">
                <a:latin typeface="Arial"/>
                <a:cs typeface="Arial"/>
              </a:rPr>
              <a:t>* !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dirty="0" smtClean="0"/>
              <a:t>Prepared statement running on existing service with the old schema might start to fall as soon as new column is added: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Java driver could throw </a:t>
            </a:r>
            <a:r>
              <a:rPr lang="en-US" dirty="0" err="1" smtClean="0"/>
              <a:t>InvalidTypeException</a:t>
            </a:r>
            <a:r>
              <a:rPr lang="en-US" dirty="0" smtClean="0"/>
              <a:t> at runtime when it tries to de-serialize the </a:t>
            </a:r>
            <a:r>
              <a:rPr lang="en-US" dirty="0" err="1" smtClean="0"/>
              <a:t>ResultSet</a:t>
            </a:r>
            <a:endParaRPr lang="en-US" dirty="0" smtClean="0"/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Cassandra’s cache of prepared statement could go out-of-sync with the new table schema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https://</a:t>
            </a:r>
            <a:r>
              <a:rPr lang="en-US" dirty="0" err="1"/>
              <a:t>support.datastax.com</a:t>
            </a:r>
            <a:r>
              <a:rPr lang="en-US" dirty="0"/>
              <a:t>/</a:t>
            </a:r>
            <a:r>
              <a:rPr lang="en-US" dirty="0" err="1"/>
              <a:t>hc</a:t>
            </a:r>
            <a:r>
              <a:rPr lang="en-US" dirty="0"/>
              <a:t>/en-us/articles/209573086-Java-driver-queries-result-in-InvalidTypeException-Not-enough-bytes-to-deserialize-type-</a:t>
            </a:r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Always explicitly specify the fields you need in your SELECT query: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Predictable result</a:t>
            </a:r>
            <a:endParaRPr lang="en-US" dirty="0" smtClean="0">
              <a:latin typeface="Arial"/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US" dirty="0" smtClean="0"/>
              <a:t>Avoid down time during schema change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 smtClean="0">
                <a:latin typeface="Arial"/>
                <a:cs typeface="Arial"/>
              </a:rPr>
              <a:t>More data efficient - only get what you need</a:t>
            </a:r>
          </a:p>
          <a:p>
            <a:pPr marL="742950" lvl="1" indent="-285750">
              <a:buFont typeface="Arial"/>
              <a:buChar char="•"/>
            </a:pPr>
            <a:r>
              <a:rPr lang="en-US" dirty="0"/>
              <a:t>Query: select </a:t>
            </a:r>
            <a:r>
              <a:rPr lang="en-US" dirty="0" err="1" smtClean="0"/>
              <a:t>lastName</a:t>
            </a:r>
            <a:r>
              <a:rPr lang="en-US" dirty="0" smtClean="0"/>
              <a:t>, </a:t>
            </a:r>
            <a:r>
              <a:rPr lang="en-US" dirty="0" err="1" smtClean="0"/>
              <a:t>firstName</a:t>
            </a:r>
            <a:r>
              <a:rPr lang="en-US" dirty="0" smtClean="0"/>
              <a:t>, </a:t>
            </a:r>
            <a:r>
              <a:rPr lang="en-US" dirty="0" err="1" smtClean="0"/>
              <a:t>imageUrl</a:t>
            </a:r>
            <a:r>
              <a:rPr lang="en-US" dirty="0" smtClean="0"/>
              <a:t> </a:t>
            </a:r>
            <a:r>
              <a:rPr lang="en-US" dirty="0"/>
              <a:t>from </a:t>
            </a:r>
            <a:r>
              <a:rPr lang="en-US" dirty="0" err="1"/>
              <a:t>user_profile</a:t>
            </a:r>
            <a:r>
              <a:rPr lang="en-US" dirty="0"/>
              <a:t> where </a:t>
            </a:r>
            <a:r>
              <a:rPr lang="en-US" dirty="0" err="1"/>
              <a:t>pid</a:t>
            </a:r>
            <a:r>
              <a:rPr lang="en-US" dirty="0"/>
              <a:t> = ‘some-</a:t>
            </a:r>
            <a:r>
              <a:rPr lang="en-US" dirty="0" err="1"/>
              <a:t>uuid</a:t>
            </a:r>
            <a:r>
              <a:rPr lang="en-US" dirty="0"/>
              <a:t>’;</a:t>
            </a:r>
          </a:p>
          <a:p>
            <a:pPr lvl="1"/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9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66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27119</TotalTime>
  <Words>2137</Words>
  <Application>Microsoft Macintosh PowerPoint</Application>
  <PresentationFormat>On-screen Show (16:9)</PresentationFormat>
  <Paragraphs>368</Paragraphs>
  <Slides>29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DataStax_Template</vt:lpstr>
      <vt:lpstr>What we learned about Cassandra while building go90 ?</vt:lpstr>
      <vt:lpstr>PowerPoint Presentation</vt:lpstr>
      <vt:lpstr>What is go90 ?</vt:lpstr>
      <vt:lpstr>What do we use Cassandra for ?</vt:lpstr>
      <vt:lpstr>What do we use Cassandra for ?</vt:lpstr>
      <vt:lpstr>go90 Cassandra setup</vt:lpstr>
      <vt:lpstr>Lessons learned</vt:lpstr>
      <vt:lpstr>Schema evolution</vt:lpstr>
      <vt:lpstr>Avoid SELECT * !</vt:lpstr>
      <vt:lpstr>Data modeling with time series data</vt:lpstr>
      <vt:lpstr>Time series data example</vt:lpstr>
      <vt:lpstr>Pagination example</vt:lpstr>
      <vt:lpstr>Counters</vt:lpstr>
      <vt:lpstr>Make use of TTL and DTCS !</vt:lpstr>
      <vt:lpstr>Avoid deletes (tombstones)</vt:lpstr>
      <vt:lpstr>First solution</vt:lpstr>
      <vt:lpstr>Empty feed</vt:lpstr>
      <vt:lpstr>Read timeout and tombstones</vt:lpstr>
      <vt:lpstr>How to avoid tombstones ?</vt:lpstr>
      <vt:lpstr>Search: DSE Solr integration</vt:lpstr>
      <vt:lpstr>Solr index disappearing</vt:lpstr>
      <vt:lpstr>DevOps</vt:lpstr>
      <vt:lpstr>Upgrade DSE and Java</vt:lpstr>
      <vt:lpstr>PowerPoint Presentation</vt:lpstr>
      <vt:lpstr>PV or HVM ?</vt:lpstr>
      <vt:lpstr>Storage with EC2</vt:lpstr>
      <vt:lpstr>Maintenance</vt:lpstr>
      <vt:lpstr>Summary</vt:lpstr>
      <vt:lpstr>Q and A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Ng, Thomas Van Chung</cp:lastModifiedBy>
  <cp:revision>109</cp:revision>
  <dcterms:created xsi:type="dcterms:W3CDTF">2016-06-30T20:15:45Z</dcterms:created>
  <dcterms:modified xsi:type="dcterms:W3CDTF">2016-09-07T15:00:41Z</dcterms:modified>
</cp:coreProperties>
</file>